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93" r:id="rId2"/>
    <p:sldId id="294" r:id="rId3"/>
    <p:sldId id="303" r:id="rId4"/>
    <p:sldId id="302" r:id="rId5"/>
    <p:sldId id="297" r:id="rId6"/>
    <p:sldId id="304" r:id="rId7"/>
    <p:sldId id="30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3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23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FD6FF-89AA-A84B-9B2D-428DFF0E8830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91B4-C761-FF4C-B0FB-FF74AA92B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18be2a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18be2a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18be2a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18be2a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1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5933-32D3-1D4D-8ADF-54E892C540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2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5933-32D3-1D4D-8ADF-54E892C540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3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85933-32D3-1D4D-8ADF-54E892C540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B91B4-C761-FF4C-B0FB-FF74AA92B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B91B4-C761-FF4C-B0FB-FF74AA92B3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35D4-4A34-3140-AF85-8BEC6F0D1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ACCB0-1B0F-2C4E-8DB5-F88E25607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5E19C-07B3-D242-8DC5-F897340D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45475-28F0-7B48-AFBD-76A47AB8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1E796-0CE7-D440-AE6E-AE38C78D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1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38D6-7FFB-4B40-B146-B5F02E08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1AD22-02B8-354C-874A-8E06D4C1C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AB716-15C4-B44D-8E01-48EB56CD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42296-2CAD-CE47-852C-FBF6BD31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43871-FB01-A940-B142-296FEAF9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4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D5DC9-FF52-CF41-A3BC-F7D1A4406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894D-EF31-4346-AE90-04471AB94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F81DA-2A20-004F-A1FE-D58740A5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A0F5-8410-6E49-9FCA-DFAFBD1B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2777-8CE1-6447-BCD0-40DE4018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1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B155-E6BD-A84E-A15E-DC741DCC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B210-A723-C14E-AE40-0CF5C689D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0ABA2-F4CF-A049-9B27-E24D8B69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27C0D-1863-2B41-B609-0F200045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2770-ABFD-554C-A0CE-1C10110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0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8399-1BFE-AD4A-ACE7-D27592CE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43B-4C8D-174E-AE53-47799FC0E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1DE01-E2E0-284E-8EE6-4D467FD6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2D121-6977-644B-9405-6699FF00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A8519-8D1D-9B41-8C79-9AD85179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F15C-6301-E946-A53D-E62377E8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E4BE-252E-9046-9E36-70F9D3D7C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5CFD0-96FD-154E-A02E-5A7345823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8C26B-139B-D142-8228-FA8A7A76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B8306-93B7-E94B-A48C-C5D6727E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05CA5-E357-1144-B592-103F58DB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7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A66D-C715-A542-948B-857E4AE5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1B80-2923-984C-969F-A12208DA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485D9-3E3E-9D47-A80C-1A9D18221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268B7-B4C6-3C4B-A655-8F50977A3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6C63A-0D4D-7D41-B990-9BA932488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9B245-3D12-DA48-A724-00B6ED67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0372F-A4DF-7C48-AF84-F44D0AC0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21600-6B39-2A41-88E5-9F803E6F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0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A944-392A-4A47-B6A7-6A66F00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1076B-3209-FD4C-9E67-98F92F80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D1656-B2FB-0946-9414-82AFF347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99932-7A8C-3045-BD22-4E21E2CB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1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10C65-6840-7F47-B519-93BF685F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55EE4A-B848-E348-B76F-037885F7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A56CB-C70D-A742-9781-1D7C5375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E01F-D89A-9546-853F-B244B27D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7B83-FC3E-DB4B-8B29-176C6780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93665-E2A4-8540-B076-D3225E9E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4AE2C-B04B-7644-B8C2-7475EA54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AF830-19A8-DD49-BFB5-98477F46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7CC6F-8173-6244-BA48-9B07647A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29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A2F9-2804-7B4C-802A-0EB20083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8AA17-14D0-E548-9B7A-176D21DC2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C6F9C-BAA4-F248-998E-283B369AD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F61A1-6A7C-BB47-A86F-3CC3B58C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CB374-9CD3-0944-A033-6A69D3A5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AEB9A-44A6-E945-BA9A-36364936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0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09CB8-C023-8548-BC8A-9A6892F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2497E-11E3-B246-B8FC-2EA250A73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7B545-D1AC-D145-93C2-DFC93DA6E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DD0D-D1B5-6D4B-B77F-27E3A6A8DD80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A0966-5EA0-8541-BEFF-ADE3383B6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0F330-ED26-C54F-B12E-B098307F8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7B3BC-F283-FF4E-A3CD-B1C60225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mich.edu/sustainability/events/workshops" TargetMode="External"/><Relationship Id="rId5" Type="http://schemas.openxmlformats.org/officeDocument/2006/relationships/hyperlink" Target="https://docs.google.com/forms/d/e/1FAIpQLSeeeIvQ_fwNF8R2toyUtBsNhNdI5frhkIEbpPJT_a0Ko8uaKQ/viewform" TargetMode="External"/><Relationship Id="rId4" Type="http://schemas.openxmlformats.org/officeDocument/2006/relationships/hyperlink" Target="https://docs.google.com/forms/d/e/1FAIpQLSe3NrRR-mZE6kn_XGJYY6gcv8QR9BVZmIB8tnLD3PSM2ahn_A/viewfor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heloopgame.com/sh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>
            <a:spLocks noGrp="1"/>
          </p:cNvSpPr>
          <p:nvPr>
            <p:ph type="title"/>
          </p:nvPr>
        </p:nvSpPr>
        <p:spPr>
          <a:xfrm>
            <a:off x="444500" y="76201"/>
            <a:ext cx="5536877" cy="1015999"/>
          </a:xfrm>
          <a:prstGeom prst="rect">
            <a:avLst/>
          </a:prstGeom>
        </p:spPr>
        <p:txBody>
          <a:bodyPr spcFirstLastPara="1" vert="horz" lIns="91433" tIns="45700" rIns="91433" bIns="45700" rtlCol="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About me: Krystal York</a:t>
            </a:r>
          </a:p>
        </p:txBody>
      </p:sp>
      <p:sp>
        <p:nvSpPr>
          <p:cNvPr id="386" name="Google Shape;386;p51"/>
          <p:cNvSpPr txBox="1">
            <a:spLocks noGrp="1"/>
          </p:cNvSpPr>
          <p:nvPr>
            <p:ph idx="1"/>
          </p:nvPr>
        </p:nvSpPr>
        <p:spPr>
          <a:xfrm>
            <a:off x="444500" y="1019730"/>
            <a:ext cx="6305641" cy="5838270"/>
          </a:xfrm>
          <a:prstGeom prst="rect">
            <a:avLst/>
          </a:prstGeo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609585" indent="-524920">
              <a:spcBef>
                <a:spcPts val="1333"/>
              </a:spcBef>
              <a:buClr>
                <a:schemeClr val="accent4"/>
              </a:buClr>
              <a:buSzPts val="2600"/>
            </a:pPr>
            <a:r>
              <a:rPr lang="en-US" sz="2200" dirty="0"/>
              <a:t>Working towards a PhD in Electrical Engineering</a:t>
            </a:r>
          </a:p>
          <a:p>
            <a:pPr marL="609585" indent="-524920">
              <a:spcBef>
                <a:spcPts val="1333"/>
              </a:spcBef>
              <a:buClr>
                <a:schemeClr val="accent4"/>
              </a:buClr>
              <a:buSzPts val="2600"/>
            </a:pPr>
            <a:r>
              <a:rPr lang="en-US" sz="2200" dirty="0"/>
              <a:t>Contact info: </a:t>
            </a:r>
            <a:r>
              <a:rPr lang="en-US" sz="2200" dirty="0" err="1"/>
              <a:t>krystal.r.york@wmich.edu</a:t>
            </a:r>
            <a:r>
              <a:rPr lang="en-US" sz="2200" dirty="0"/>
              <a:t> </a:t>
            </a:r>
          </a:p>
          <a:p>
            <a:pPr marL="609585" indent="-524920">
              <a:spcBef>
                <a:spcPts val="1333"/>
              </a:spcBef>
              <a:buClr>
                <a:schemeClr val="accent4"/>
              </a:buClr>
              <a:buSzPts val="2600"/>
            </a:pPr>
            <a:r>
              <a:rPr lang="en-US" sz="2200" dirty="0"/>
              <a:t>Office for Sustainability Project Coordinator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Get involved!</a:t>
            </a:r>
            <a:br>
              <a:rPr lang="en-US" sz="2000" dirty="0"/>
            </a:br>
            <a:r>
              <a:rPr lang="en-US" sz="2000" dirty="0"/>
              <a:t>Volunteer at the Gibbs House </a:t>
            </a:r>
            <a:br>
              <a:rPr lang="en-US" sz="2000" dirty="0"/>
            </a:br>
            <a:r>
              <a:rPr lang="en-US" sz="2000" dirty="0"/>
              <a:t>Fridays from 11-3pm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Learn about sustainability!</a:t>
            </a:r>
            <a:br>
              <a:rPr lang="en-US" sz="2000" dirty="0"/>
            </a:br>
            <a:r>
              <a:rPr lang="en-US" sz="2000" dirty="0"/>
              <a:t>Join my composting workshop</a:t>
            </a:r>
            <a:br>
              <a:rPr lang="en-US" sz="2000" dirty="0"/>
            </a:br>
            <a:r>
              <a:rPr lang="en-US" sz="2000" dirty="0"/>
              <a:t>March 4</a:t>
            </a:r>
            <a:r>
              <a:rPr lang="en-US" sz="2000" baseline="30000" dirty="0"/>
              <a:t>th</a:t>
            </a:r>
            <a:r>
              <a:rPr lang="en-US" sz="2000" dirty="0"/>
              <a:t> at 4pm via Zoom</a:t>
            </a:r>
          </a:p>
          <a:p>
            <a:pPr marL="609585" indent="-524920">
              <a:spcBef>
                <a:spcPts val="1333"/>
              </a:spcBef>
              <a:buClr>
                <a:schemeClr val="accent4"/>
              </a:buClr>
              <a:buSzPts val="2600"/>
            </a:pPr>
            <a:r>
              <a:rPr lang="en-US" sz="2200" dirty="0"/>
              <a:t>Potential breakout session discussions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Composting at WMU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Equitable clean energy for all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Designing for the circular economy</a:t>
            </a:r>
          </a:p>
          <a:p>
            <a:pPr marL="1066785" lvl="1" indent="-524920">
              <a:spcBef>
                <a:spcPts val="1333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Engineering sustainably </a:t>
            </a:r>
          </a:p>
        </p:txBody>
      </p:sp>
      <p:sp>
        <p:nvSpPr>
          <p:cNvPr id="390" name="Freeform: Shape 19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8" name="Google Shape;388;p51" descr="A person holding a green bin&#10;&#10;Description automatically generated with low confidence"/>
          <p:cNvPicPr preferRelativeResize="0"/>
          <p:nvPr/>
        </p:nvPicPr>
        <p:blipFill rotWithShape="1">
          <a:blip r:embed="rId3"/>
          <a:srcRect l="16926" r="556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</p:spPr>
      </p:pic>
      <p:pic>
        <p:nvPicPr>
          <p:cNvPr id="387" name="Google Shape;387;p51" descr="A yellow and black sign&#10;&#10;Description automatically generated with medium confiden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6700" y="1"/>
            <a:ext cx="1765300" cy="80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16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y be an image of text that says 'ÛVEIT WESTERN MICHIGAN sustain'">
            <a:extLst>
              <a:ext uri="{FF2B5EF4-FFF2-40B4-BE49-F238E27FC236}">
                <a16:creationId xmlns:a16="http://schemas.microsoft.com/office/drawing/2014/main" id="{FEA15305-C6C7-1E4C-84AA-9EDEC0F8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36912" b="-535"/>
          <a:stretch/>
        </p:blipFill>
        <p:spPr bwMode="auto">
          <a:xfrm>
            <a:off x="5303117" y="0"/>
            <a:ext cx="68888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5" name="Google Shape;385;p51"/>
          <p:cNvSpPr txBox="1">
            <a:spLocks noGrp="1"/>
          </p:cNvSpPr>
          <p:nvPr>
            <p:ph type="title"/>
          </p:nvPr>
        </p:nvSpPr>
        <p:spPr>
          <a:xfrm>
            <a:off x="371094" y="73155"/>
            <a:ext cx="5559806" cy="752590"/>
          </a:xfrm>
          <a:prstGeom prst="rect">
            <a:avLst/>
          </a:prstGeom>
        </p:spPr>
        <p:txBody>
          <a:bodyPr spcFirstLastPara="1" vert="horz" lIns="91433" tIns="45700" rIns="91433" bIns="457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Office for Sustainability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8BE748-F8E2-EE4D-97CA-7CA98C546486}"/>
              </a:ext>
            </a:extLst>
          </p:cNvPr>
          <p:cNvSpPr/>
          <p:nvPr/>
        </p:nvSpPr>
        <p:spPr>
          <a:xfrm>
            <a:off x="371094" y="2260600"/>
            <a:ext cx="3358134" cy="20116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Google Shape;386;p51"/>
          <p:cNvSpPr txBox="1">
            <a:spLocks noGrp="1"/>
          </p:cNvSpPr>
          <p:nvPr>
            <p:ph idx="1"/>
          </p:nvPr>
        </p:nvSpPr>
        <p:spPr>
          <a:xfrm>
            <a:off x="371094" y="825745"/>
            <a:ext cx="8518906" cy="6050044"/>
          </a:xfrm>
          <a:prstGeom prst="rect">
            <a:avLst/>
          </a:prstGeo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609585" indent="-524920">
              <a:buClr>
                <a:schemeClr val="accent4"/>
              </a:buClr>
              <a:buSzPts val="2600"/>
            </a:pPr>
            <a:r>
              <a:rPr lang="en-US" sz="2400" dirty="0"/>
              <a:t>Opportunities at the Office</a:t>
            </a:r>
            <a:endParaRPr lang="en-US" sz="2000" dirty="0"/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Volunteer at Gibbs Site: Fridays 11am-3pm </a:t>
            </a:r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https://docs.google.com/forms/d/e/1FAIpQLSe3NrRR-mZE6kn_XGJYY6gcv8QR9BVZmIB8tnLD3PSM2ahn_A/viewform</a:t>
            </a:r>
            <a:endParaRPr lang="en-US" sz="1200" dirty="0"/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Open Bike Shop: Fridays 10am-3pm</a:t>
            </a:r>
            <a:br>
              <a:rPr lang="en-US" sz="2000" dirty="0"/>
            </a:b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https://docs.google.com/forms/d/e/1FAIpQLSeeeIvQ_fwNF8R2toyUtBsNhNdI5frhkIEbpPJT_a0Ko8uaKQ/viewform</a:t>
            </a:r>
            <a:r>
              <a:rPr lang="en-US" sz="1200" dirty="0"/>
              <a:t> </a:t>
            </a:r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Things you can find at the office: </a:t>
            </a:r>
            <a:br>
              <a:rPr lang="en-US" sz="2000" dirty="0"/>
            </a:br>
            <a:r>
              <a:rPr lang="en-US" sz="2000" dirty="0"/>
              <a:t>Bike resources, Art Wall, Living Woodshop, </a:t>
            </a:r>
            <a:r>
              <a:rPr lang="en-US" sz="2000" dirty="0" err="1"/>
              <a:t>Ecoessentials</a:t>
            </a:r>
            <a:endParaRPr lang="en-US" sz="2000" dirty="0"/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Bike rental program every semester</a:t>
            </a:r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Student Sustainability Grants due March 25</a:t>
            </a:r>
            <a:r>
              <a:rPr lang="en-US" sz="2000" baseline="30000" dirty="0"/>
              <a:t>th</a:t>
            </a:r>
            <a:r>
              <a:rPr lang="en-US" sz="2000" dirty="0"/>
              <a:t>,</a:t>
            </a:r>
            <a:r>
              <a:rPr lang="en-US" sz="2000" baseline="30000" dirty="0"/>
              <a:t> </a:t>
            </a:r>
            <a:r>
              <a:rPr lang="en-US" sz="2000" dirty="0"/>
              <a:t>2021</a:t>
            </a:r>
          </a:p>
          <a:p>
            <a:pPr marL="1066785" lvl="1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sz="2000" dirty="0"/>
              <a:t>Workshops: </a:t>
            </a:r>
            <a:r>
              <a:rPr lang="en-US" sz="1200" dirty="0"/>
              <a:t>(</a:t>
            </a:r>
            <a:r>
              <a:rPr 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https://wmich.edu/sustainability/events/workshops</a:t>
            </a:r>
            <a:r>
              <a:rPr lang="en-US" sz="1200" dirty="0"/>
              <a:t>) </a:t>
            </a:r>
          </a:p>
          <a:p>
            <a:pPr marL="1523985" lvl="2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dirty="0"/>
              <a:t>Composting: March 4</a:t>
            </a:r>
            <a:r>
              <a:rPr lang="en-US" baseline="30000" dirty="0"/>
              <a:t>th</a:t>
            </a:r>
            <a:r>
              <a:rPr lang="en-US" dirty="0"/>
              <a:t> 4pm</a:t>
            </a:r>
          </a:p>
          <a:p>
            <a:pPr marL="1523985" lvl="2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dirty="0"/>
              <a:t>Biking Basics: </a:t>
            </a:r>
            <a:br>
              <a:rPr lang="en-US" dirty="0"/>
            </a:br>
            <a:r>
              <a:rPr lang="en-US" dirty="0"/>
              <a:t>Introduction on March 18</a:t>
            </a:r>
            <a:r>
              <a:rPr lang="en-US" baseline="30000" dirty="0"/>
              <a:t>th</a:t>
            </a:r>
            <a:r>
              <a:rPr lang="en-US" dirty="0"/>
              <a:t> 11:30am</a:t>
            </a:r>
            <a:br>
              <a:rPr lang="en-US" dirty="0"/>
            </a:br>
            <a:r>
              <a:rPr lang="en-US" dirty="0"/>
              <a:t>Commuting on April 8</a:t>
            </a:r>
            <a:r>
              <a:rPr lang="en-US" baseline="30000" dirty="0"/>
              <a:t>th</a:t>
            </a:r>
            <a:r>
              <a:rPr lang="en-US" dirty="0"/>
              <a:t> noon</a:t>
            </a:r>
          </a:p>
          <a:p>
            <a:pPr marL="1523985" lvl="2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dirty="0"/>
              <a:t>Local Sustainability: April 15</a:t>
            </a:r>
            <a:r>
              <a:rPr lang="en-US" baseline="30000" dirty="0"/>
              <a:t>th</a:t>
            </a:r>
            <a:r>
              <a:rPr lang="en-US" dirty="0"/>
              <a:t> noon</a:t>
            </a:r>
          </a:p>
          <a:p>
            <a:pPr marL="1523985" lvl="2" indent="-524920">
              <a:spcBef>
                <a:spcPts val="1000"/>
              </a:spcBef>
              <a:buClr>
                <a:schemeClr val="accent4"/>
              </a:buClr>
              <a:buSzPts val="2600"/>
              <a:buFont typeface="Courier New" panose="02070309020205020404" pitchFamily="49" charset="0"/>
              <a:buChar char="o"/>
            </a:pPr>
            <a:r>
              <a:rPr lang="en-US" dirty="0"/>
              <a:t>How to make Beeswax Wraps: April 22</a:t>
            </a:r>
            <a:r>
              <a:rPr lang="en-US" baseline="30000" dirty="0"/>
              <a:t>nd</a:t>
            </a:r>
            <a:r>
              <a:rPr lang="en-US" dirty="0"/>
              <a:t> 10:30am</a:t>
            </a:r>
          </a:p>
        </p:txBody>
      </p:sp>
    </p:spTree>
    <p:extLst>
      <p:ext uri="{BB962C8B-B14F-4D97-AF65-F5344CB8AC3E}">
        <p14:creationId xmlns:p14="http://schemas.microsoft.com/office/powerpoint/2010/main" val="2526525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2250F742-9D16-6C48-903F-E75B609E5C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58"/>
            </a:avLst>
          </a:prstGeom>
          <a:solidFill>
            <a:srgbClr val="6946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17E76D-E37D-FC42-AD49-7A920960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741" y="335490"/>
            <a:ext cx="5185373" cy="64172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9050">
                  <a:solidFill>
                    <a:srgbClr val="6E481F"/>
                  </a:solidFill>
                </a:ln>
              </a:rPr>
              <a:t>Composting at WMU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262E07-D33C-5044-8DC0-F300B875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1" y="1030998"/>
            <a:ext cx="5185372" cy="5531167"/>
          </a:xfrm>
          <a:solidFill>
            <a:srgbClr val="2F491F"/>
          </a:solidFill>
        </p:spPr>
        <p:txBody>
          <a:bodyPr anchor="ctr"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sz="2400" b="1" dirty="0">
                <a:solidFill>
                  <a:srgbClr val="FFFFFF"/>
                </a:solidFill>
              </a:rPr>
              <a:t>Different composting methods: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Vermicomposting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Static pile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Store bought bins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Lasagna beds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Aerated static pile</a:t>
            </a:r>
          </a:p>
          <a:p>
            <a:pPr>
              <a:buClr>
                <a:schemeClr val="bg1"/>
              </a:buClr>
            </a:pPr>
            <a:r>
              <a:rPr lang="en-US" sz="2400" b="1" dirty="0">
                <a:solidFill>
                  <a:srgbClr val="FFFFFF"/>
                </a:solidFill>
              </a:rPr>
              <a:t>Collaboration and Outreach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Facilities Management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Landscape Services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Dining Services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Kalamazoo College and KVCC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Campus greenhouse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Farmers Market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Biology Department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Presentations </a:t>
            </a:r>
          </a:p>
          <a:p>
            <a:pPr lvl="1">
              <a:buClr>
                <a:schemeClr val="bg1"/>
              </a:buClr>
            </a:pPr>
            <a:r>
              <a:rPr lang="en-US" sz="2100" b="1" dirty="0">
                <a:solidFill>
                  <a:srgbClr val="FFFFFF"/>
                </a:solidFill>
              </a:rPr>
              <a:t>Bronco Buckets Program (ended)</a:t>
            </a:r>
          </a:p>
        </p:txBody>
      </p:sp>
      <p:pic>
        <p:nvPicPr>
          <p:cNvPr id="11" name="Google Shape;395;p52">
            <a:extLst>
              <a:ext uri="{FF2B5EF4-FFF2-40B4-BE49-F238E27FC236}">
                <a16:creationId xmlns:a16="http://schemas.microsoft.com/office/drawing/2014/main" id="{F02628A0-E6FE-4747-861F-C8F3EB8E17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92" y="301617"/>
            <a:ext cx="6238726" cy="626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Image">
            <a:extLst>
              <a:ext uri="{FF2B5EF4-FFF2-40B4-BE49-F238E27FC236}">
                <a16:creationId xmlns:a16="http://schemas.microsoft.com/office/drawing/2014/main" id="{54EFC533-B54B-CB49-9B5B-B4ACAD156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3" t="-298" r="15822" b="720"/>
          <a:stretch/>
        </p:blipFill>
        <p:spPr bwMode="auto">
          <a:xfrm rot="5400000">
            <a:off x="900329" y="-294502"/>
            <a:ext cx="2499234" cy="36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2A45C-B756-2E47-B88B-3CE92D433B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4" t="32914" r="11694" b="14003"/>
          <a:stretch/>
        </p:blipFill>
        <p:spPr>
          <a:xfrm>
            <a:off x="309992" y="2709724"/>
            <a:ext cx="3679908" cy="1768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F63D2-01F5-8D49-B837-F1E6D1D82E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0"/>
          <a:stretch/>
        </p:blipFill>
        <p:spPr>
          <a:xfrm>
            <a:off x="0" y="6216280"/>
            <a:ext cx="1379434" cy="6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9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2250F742-9D16-6C48-903F-E75B609E5C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58"/>
            </a:avLst>
          </a:prstGeom>
          <a:solidFill>
            <a:srgbClr val="6946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17E76D-E37D-FC42-AD49-7A920960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2" y="302348"/>
            <a:ext cx="11519336" cy="72766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 w="19050">
                  <a:solidFill>
                    <a:srgbClr val="6E481F"/>
                  </a:solidFill>
                </a:ln>
              </a:rPr>
              <a:t>Aerated Static Pile System – Biology Grad Student Project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262E07-D33C-5044-8DC0-F300B875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143503"/>
            <a:ext cx="2551196" cy="5423300"/>
          </a:xfrm>
          <a:solidFill>
            <a:srgbClr val="2F491F"/>
          </a:solidFill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400" b="1" dirty="0">
                <a:solidFill>
                  <a:srgbClr val="FFFFFF"/>
                </a:solidFill>
              </a:rPr>
              <a:t>Collects data for temperature, pH, moisture, oxygen levels, and microbial content</a:t>
            </a:r>
          </a:p>
          <a:p>
            <a:pPr>
              <a:buClr>
                <a:schemeClr val="bg1"/>
              </a:buClr>
            </a:pPr>
            <a:r>
              <a:rPr lang="en-US" sz="2400" b="1" dirty="0">
                <a:solidFill>
                  <a:srgbClr val="FFFFFF"/>
                </a:solidFill>
              </a:rPr>
              <a:t>2 bins are aerated static piles and 2 bins are normal static piles</a:t>
            </a:r>
          </a:p>
          <a:p>
            <a:pPr>
              <a:buClr>
                <a:schemeClr val="bg1"/>
              </a:buClr>
            </a:pPr>
            <a:r>
              <a:rPr lang="en-US" sz="2400" b="1" dirty="0">
                <a:solidFill>
                  <a:srgbClr val="FFFFFF"/>
                </a:solidFill>
              </a:rPr>
              <a:t>Compares data between all 4 bins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BD9FF-989F-C743-BA11-E734BBDD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0"/>
          <a:stretch/>
        </p:blipFill>
        <p:spPr>
          <a:xfrm>
            <a:off x="10925299" y="1"/>
            <a:ext cx="1266700" cy="589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6A1E857-9B49-1045-A54D-865175327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1"/>
          <a:stretch/>
        </p:blipFill>
        <p:spPr bwMode="auto">
          <a:xfrm>
            <a:off x="2929570" y="3609131"/>
            <a:ext cx="4780156" cy="29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021DEE-0976-7643-B2E0-DFAC15943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6" b="7910"/>
          <a:stretch/>
        </p:blipFill>
        <p:spPr bwMode="auto">
          <a:xfrm>
            <a:off x="2929570" y="1121201"/>
            <a:ext cx="4780156" cy="24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A8BA93-F564-3749-8828-B206BA817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11041" b="15425"/>
          <a:stretch/>
        </p:blipFill>
        <p:spPr bwMode="auto">
          <a:xfrm>
            <a:off x="7751769" y="1141078"/>
            <a:ext cx="4080570" cy="54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89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2B1D353-8A48-467E-9FA6-0646102F3A5A}"/>
              </a:ext>
            </a:extLst>
          </p:cNvPr>
          <p:cNvGrpSpPr/>
          <p:nvPr/>
        </p:nvGrpSpPr>
        <p:grpSpPr>
          <a:xfrm>
            <a:off x="3694669" y="3841620"/>
            <a:ext cx="2529122" cy="2698727"/>
            <a:chOff x="4511963" y="3298214"/>
            <a:chExt cx="3168073" cy="3417455"/>
          </a:xfrm>
        </p:grpSpPr>
        <p:pic>
          <p:nvPicPr>
            <p:cNvPr id="14" name="Picture 4" descr="Boulder 200 Solar Panel Briefcase">
              <a:extLst>
                <a:ext uri="{FF2B5EF4-FFF2-40B4-BE49-F238E27FC236}">
                  <a16:creationId xmlns:a16="http://schemas.microsoft.com/office/drawing/2014/main" id="{5387CEA6-25E9-43EF-AB54-BA4A305FF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5" t="6950" r="10165" b="7474"/>
            <a:stretch/>
          </p:blipFill>
          <p:spPr bwMode="auto">
            <a:xfrm>
              <a:off x="4511963" y="3298214"/>
              <a:ext cx="3168073" cy="341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6DF297-5206-4F1A-A884-FBF04375611E}"/>
                </a:ext>
              </a:extLst>
            </p:cNvPr>
            <p:cNvSpPr txBox="1"/>
            <p:nvPr/>
          </p:nvSpPr>
          <p:spPr>
            <a:xfrm>
              <a:off x="4978399" y="3934250"/>
              <a:ext cx="1378792" cy="1052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Solar Panel and Power Station</a:t>
              </a:r>
            </a:p>
          </p:txBody>
        </p:sp>
      </p:grpSp>
      <p:sp>
        <p:nvSpPr>
          <p:cNvPr id="10" name="Frame 9">
            <a:extLst>
              <a:ext uri="{FF2B5EF4-FFF2-40B4-BE49-F238E27FC236}">
                <a16:creationId xmlns:a16="http://schemas.microsoft.com/office/drawing/2014/main" id="{2250F742-9D16-6C48-903F-E75B609E5C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58"/>
            </a:avLst>
          </a:prstGeom>
          <a:solidFill>
            <a:srgbClr val="6946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17E76D-E37D-FC42-AD49-7A920960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2" y="317653"/>
            <a:ext cx="11519336" cy="71236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ln w="19050">
                  <a:solidFill>
                    <a:srgbClr val="6E481F"/>
                  </a:solidFill>
                </a:ln>
              </a:rPr>
              <a:t>Aerated Static Pile System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262E07-D33C-5044-8DC0-F300B875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143503"/>
            <a:ext cx="6464712" cy="2657820"/>
          </a:xfrm>
          <a:solidFill>
            <a:srgbClr val="2F491F"/>
          </a:solidFill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000" b="1" dirty="0">
                <a:solidFill>
                  <a:srgbClr val="FFFFFF"/>
                </a:solidFill>
              </a:rPr>
              <a:t>Larger system</a:t>
            </a:r>
          </a:p>
          <a:p>
            <a:pPr lvl="1">
              <a:buClr>
                <a:schemeClr val="bg1"/>
              </a:buClr>
            </a:pPr>
            <a:r>
              <a:rPr lang="en-US" sz="2200" b="1" dirty="0">
                <a:solidFill>
                  <a:srgbClr val="FFFFFF"/>
                </a:solidFill>
              </a:rPr>
              <a:t>Funding from the Student Sustainability Grant</a:t>
            </a:r>
          </a:p>
          <a:p>
            <a:pPr lvl="1">
              <a:buClr>
                <a:schemeClr val="bg1"/>
              </a:buClr>
            </a:pPr>
            <a:r>
              <a:rPr lang="en-US" sz="2200" b="1" dirty="0">
                <a:solidFill>
                  <a:srgbClr val="FFFFFF"/>
                </a:solidFill>
              </a:rPr>
              <a:t>Diverting food waste from the VDC</a:t>
            </a:r>
          </a:p>
          <a:p>
            <a:pPr lvl="1">
              <a:buClr>
                <a:schemeClr val="bg1"/>
              </a:buClr>
            </a:pPr>
            <a:r>
              <a:rPr lang="en-US" sz="2200" b="1" dirty="0">
                <a:solidFill>
                  <a:srgbClr val="FFFFFF"/>
                </a:solidFill>
              </a:rPr>
              <a:t>Solar powered</a:t>
            </a:r>
          </a:p>
          <a:p>
            <a:pPr lvl="1">
              <a:buClr>
                <a:schemeClr val="bg1"/>
              </a:buClr>
            </a:pPr>
            <a:r>
              <a:rPr lang="en-US" sz="2200" b="1" dirty="0">
                <a:solidFill>
                  <a:srgbClr val="FFFFFF"/>
                </a:solidFill>
              </a:rPr>
              <a:t>Sensors: temperature, moisture, and pH</a:t>
            </a:r>
          </a:p>
          <a:p>
            <a:pPr lvl="1">
              <a:buClr>
                <a:schemeClr val="bg1"/>
              </a:buClr>
            </a:pPr>
            <a:r>
              <a:rPr lang="en-US" sz="2200" b="1" dirty="0">
                <a:solidFill>
                  <a:srgbClr val="FFFFFF"/>
                </a:solidFill>
              </a:rPr>
              <a:t>Giving compost to landscape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BD9FF-989F-C743-BA11-E734BBDD2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0"/>
          <a:stretch/>
        </p:blipFill>
        <p:spPr>
          <a:xfrm>
            <a:off x="10925299" y="1"/>
            <a:ext cx="1266700" cy="589276"/>
          </a:xfrm>
          <a:prstGeom prst="rect">
            <a:avLst/>
          </a:prstGeom>
        </p:spPr>
      </p:pic>
      <p:pic>
        <p:nvPicPr>
          <p:cNvPr id="11" name="Picture 2" descr="Diagram of 4 bay system with air delivery pipe network.">
            <a:extLst>
              <a:ext uri="{FF2B5EF4-FFF2-40B4-BE49-F238E27FC236}">
                <a16:creationId xmlns:a16="http://schemas.microsoft.com/office/drawing/2014/main" id="{A05FEA39-2882-4B62-B440-803A595A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10" y="1037784"/>
            <a:ext cx="4015460" cy="25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57D6B7-ED50-4B7F-8C09-A82087AA844D}"/>
              </a:ext>
            </a:extLst>
          </p:cNvPr>
          <p:cNvGrpSpPr/>
          <p:nvPr/>
        </p:nvGrpSpPr>
        <p:grpSpPr>
          <a:xfrm>
            <a:off x="6223791" y="4476494"/>
            <a:ext cx="3201274" cy="1706335"/>
            <a:chOff x="7662142" y="4294009"/>
            <a:chExt cx="3450179" cy="174715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509F14E0-A636-4E14-8405-2AB03D316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2" t="8488" r="4473"/>
            <a:stretch/>
          </p:blipFill>
          <p:spPr bwMode="auto">
            <a:xfrm>
              <a:off x="7662142" y="4294009"/>
              <a:ext cx="3450179" cy="174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1B4878-0698-4C96-B422-313CA6E00288}"/>
                </a:ext>
              </a:extLst>
            </p:cNvPr>
            <p:cNvSpPr txBox="1"/>
            <p:nvPr/>
          </p:nvSpPr>
          <p:spPr>
            <a:xfrm>
              <a:off x="8168755" y="5071670"/>
              <a:ext cx="2436951" cy="59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Wireless Temperature Sensor System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BB356C-D87D-0B4A-8241-E67EC956A2C6}"/>
              </a:ext>
            </a:extLst>
          </p:cNvPr>
          <p:cNvGrpSpPr/>
          <p:nvPr/>
        </p:nvGrpSpPr>
        <p:grpSpPr>
          <a:xfrm>
            <a:off x="355314" y="3908145"/>
            <a:ext cx="3056280" cy="2589196"/>
            <a:chOff x="339601" y="3542489"/>
            <a:chExt cx="3056280" cy="2589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DC68C9-0825-1444-A067-41BA805E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145" y="3542489"/>
              <a:ext cx="2503736" cy="249867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558E01-8919-AB4F-B7E0-08BDA90CDE35}"/>
                </a:ext>
              </a:extLst>
            </p:cNvPr>
            <p:cNvSpPr txBox="1"/>
            <p:nvPr/>
          </p:nvSpPr>
          <p:spPr>
            <a:xfrm>
              <a:off x="339601" y="3649173"/>
              <a:ext cx="11435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Moisture Sensor System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C7578C-6C2F-B345-A7DE-342EA8DD2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634" y="5302585"/>
              <a:ext cx="1509810" cy="8291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35F1B02-949A-BE40-A3F8-504A38772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0855">
            <a:off x="10197874" y="2620357"/>
            <a:ext cx="1163967" cy="1033733"/>
          </a:xfrm>
          <a:prstGeom prst="rect">
            <a:avLst/>
          </a:prstGeom>
        </p:spPr>
      </p:pic>
      <p:pic>
        <p:nvPicPr>
          <p:cNvPr id="4098" name="Picture 2" descr="Soil Test Kit Self-Mailer">
            <a:extLst>
              <a:ext uri="{FF2B5EF4-FFF2-40B4-BE49-F238E27FC236}">
                <a16:creationId xmlns:a16="http://schemas.microsoft.com/office/drawing/2014/main" id="{0E6BEC56-C2BE-3547-9418-21726FB1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73" y="3826961"/>
            <a:ext cx="1931949" cy="27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E76A06E-8580-484D-9EA9-14F56325214A}"/>
              </a:ext>
            </a:extLst>
          </p:cNvPr>
          <p:cNvSpPr/>
          <p:nvPr/>
        </p:nvSpPr>
        <p:spPr>
          <a:xfrm>
            <a:off x="10125008" y="5090432"/>
            <a:ext cx="1309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77000"/>
                    </a:schemeClr>
                  </a:glow>
                </a:effectLst>
                <a:latin typeface="Ubuntu Condensed"/>
              </a:rPr>
              <a:t>Testing soil</a:t>
            </a:r>
            <a:endParaRPr lang="de-DE" sz="24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228600">
                  <a:schemeClr val="bg1">
                    <a:alpha val="77000"/>
                  </a:schemeClr>
                </a:glow>
              </a:effectLst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2855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DFA36-9DE7-6348-A0FC-E2E87B7D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287" y="194294"/>
            <a:ext cx="5607425" cy="952533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Equitable clean energy for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0606-429D-614B-BCE5-D59B0E40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6956"/>
            <a:ext cx="6095999" cy="37670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/>
              <a:t>Everyone in the US </a:t>
            </a:r>
            <a:r>
              <a:rPr lang="en-US" sz="2100" i="1" dirty="0"/>
              <a:t>and</a:t>
            </a:r>
            <a:r>
              <a:rPr lang="en-US" sz="2100" dirty="0"/>
              <a:t> abroad</a:t>
            </a:r>
          </a:p>
          <a:p>
            <a:pPr lvl="1"/>
            <a:r>
              <a:rPr lang="en-US" sz="2100" dirty="0"/>
              <a:t>Environmental justice and human rights linked</a:t>
            </a:r>
          </a:p>
          <a:p>
            <a:pPr lvl="1"/>
            <a:r>
              <a:rPr lang="en-US" sz="2100" dirty="0"/>
              <a:t>Consent and input from the </a:t>
            </a:r>
            <a:r>
              <a:rPr lang="en-US" sz="2100" i="1" dirty="0"/>
              <a:t>local community</a:t>
            </a:r>
          </a:p>
          <a:p>
            <a:pPr lvl="1"/>
            <a:r>
              <a:rPr lang="en-US" sz="2100" dirty="0"/>
              <a:t>Invest in the </a:t>
            </a:r>
            <a:r>
              <a:rPr lang="en-US" sz="2100" i="1" dirty="0"/>
              <a:t>local community</a:t>
            </a:r>
          </a:p>
          <a:p>
            <a:pPr lvl="1"/>
            <a:r>
              <a:rPr lang="en-US" sz="2100" dirty="0"/>
              <a:t>Good paying, healthy </a:t>
            </a:r>
            <a:r>
              <a:rPr lang="en-US" sz="2100" i="1" dirty="0"/>
              <a:t>jobs</a:t>
            </a:r>
            <a:r>
              <a:rPr lang="en-US" sz="2100" dirty="0"/>
              <a:t> (in every sector)</a:t>
            </a:r>
          </a:p>
          <a:p>
            <a:pPr lvl="1"/>
            <a:r>
              <a:rPr lang="en-US" sz="2100" dirty="0"/>
              <a:t>Update infrastructure</a:t>
            </a:r>
          </a:p>
          <a:p>
            <a:pPr lvl="1"/>
            <a:r>
              <a:rPr lang="en-US" sz="2100" dirty="0"/>
              <a:t>Keep dirty fuels in the </a:t>
            </a:r>
            <a:r>
              <a:rPr lang="en-US" sz="2100" i="1" dirty="0"/>
              <a:t>ground</a:t>
            </a:r>
          </a:p>
          <a:p>
            <a:pPr lvl="1"/>
            <a:r>
              <a:rPr lang="en-US" sz="2100" dirty="0"/>
              <a:t>Those who contribute the least, face the worst</a:t>
            </a:r>
          </a:p>
          <a:p>
            <a:pPr lvl="1"/>
            <a:r>
              <a:rPr lang="en-US" sz="2100" dirty="0"/>
              <a:t>Righting the wrongs of the past</a:t>
            </a:r>
          </a:p>
          <a:p>
            <a:pPr lvl="1"/>
            <a:r>
              <a:rPr lang="en-US" sz="2100" dirty="0"/>
              <a:t>Affordable, reliable, resilient, accessible, safe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8468BB-B586-1D41-937C-A6548146E739}"/>
              </a:ext>
            </a:extLst>
          </p:cNvPr>
          <p:cNvSpPr txBox="1">
            <a:spLocks/>
          </p:cNvSpPr>
          <p:nvPr/>
        </p:nvSpPr>
        <p:spPr>
          <a:xfrm>
            <a:off x="6221508" y="1236957"/>
            <a:ext cx="5970492" cy="4055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Interesting ideas</a:t>
            </a:r>
          </a:p>
          <a:p>
            <a:pPr lvl="1"/>
            <a:r>
              <a:rPr lang="en-US" sz="2000" dirty="0"/>
              <a:t>Microgrids</a:t>
            </a:r>
          </a:p>
          <a:p>
            <a:pPr lvl="1"/>
            <a:r>
              <a:rPr lang="en-US" sz="2000" dirty="0"/>
              <a:t>Vehicle-to-grid technology</a:t>
            </a:r>
          </a:p>
          <a:p>
            <a:pPr lvl="1"/>
            <a:r>
              <a:rPr lang="en-US" sz="2000" dirty="0"/>
              <a:t>Geothermal, bioenergy, and hydrogen</a:t>
            </a:r>
          </a:p>
          <a:p>
            <a:pPr lvl="1"/>
            <a:r>
              <a:rPr lang="en-US" sz="2000" dirty="0"/>
              <a:t>Agriculture (</a:t>
            </a:r>
            <a:r>
              <a:rPr lang="en-US" sz="2000" dirty="0" err="1"/>
              <a:t>AgTech</a:t>
            </a:r>
            <a:r>
              <a:rPr lang="en-US" sz="2000" dirty="0"/>
              <a:t>) and conservation</a:t>
            </a:r>
          </a:p>
          <a:p>
            <a:pPr lvl="1"/>
            <a:r>
              <a:rPr lang="en-US" sz="2000" dirty="0"/>
              <a:t>Transmission and storage</a:t>
            </a:r>
          </a:p>
          <a:p>
            <a:pPr lvl="1"/>
            <a:r>
              <a:rPr lang="en-US" sz="2000" dirty="0"/>
              <a:t>Updating homes/buildings and housing policy</a:t>
            </a:r>
          </a:p>
          <a:p>
            <a:pPr lvl="1"/>
            <a:r>
              <a:rPr lang="en-US" sz="2000" i="1" dirty="0"/>
              <a:t>Data collection </a:t>
            </a:r>
            <a:r>
              <a:rPr lang="en-US" sz="2000" dirty="0"/>
              <a:t>and reporting</a:t>
            </a:r>
          </a:p>
          <a:p>
            <a:pPr lvl="2"/>
            <a:r>
              <a:rPr lang="en-US" dirty="0"/>
              <a:t>Smart Devices, Automated emission reduction, and other software ideas </a:t>
            </a:r>
          </a:p>
          <a:p>
            <a:pPr lvl="1"/>
            <a:r>
              <a:rPr lang="en-US" sz="2000" dirty="0"/>
              <a:t>Modeling scenarios</a:t>
            </a:r>
          </a:p>
          <a:p>
            <a:pPr lvl="1"/>
            <a:r>
              <a:rPr lang="en-US" sz="2000" dirty="0"/>
              <a:t>Creative Policies/Regulations?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85A397-5F8B-1346-939C-A32EC731B184}"/>
              </a:ext>
            </a:extLst>
          </p:cNvPr>
          <p:cNvSpPr txBox="1">
            <a:spLocks/>
          </p:cNvSpPr>
          <p:nvPr/>
        </p:nvSpPr>
        <p:spPr>
          <a:xfrm>
            <a:off x="40340" y="4814048"/>
            <a:ext cx="5930153" cy="204395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Making clean energy </a:t>
            </a:r>
            <a:r>
              <a:rPr lang="en-US" sz="2000" i="1" dirty="0"/>
              <a:t>clean </a:t>
            </a:r>
            <a:r>
              <a:rPr lang="en-US" sz="2000" dirty="0"/>
              <a:t>and not destructive</a:t>
            </a:r>
            <a:endParaRPr lang="en-US" sz="2000" i="1" dirty="0"/>
          </a:p>
          <a:p>
            <a:pPr lvl="1"/>
            <a:r>
              <a:rPr lang="en-US" sz="2000" dirty="0"/>
              <a:t>Electrify everything</a:t>
            </a:r>
          </a:p>
          <a:p>
            <a:pPr lvl="1"/>
            <a:r>
              <a:rPr lang="en-US" sz="2000" dirty="0"/>
              <a:t>Mining</a:t>
            </a:r>
          </a:p>
          <a:p>
            <a:pPr lvl="1"/>
            <a:r>
              <a:rPr lang="en-US" sz="2000" dirty="0"/>
              <a:t>Battery design (</a:t>
            </a:r>
            <a:r>
              <a:rPr lang="en-US" sz="2000" i="1" dirty="0"/>
              <a:t>reuse</a:t>
            </a:r>
            <a:r>
              <a:rPr lang="en-US" sz="2000" dirty="0"/>
              <a:t> and </a:t>
            </a:r>
            <a:r>
              <a:rPr lang="en-US" sz="2000" i="1" dirty="0"/>
              <a:t>recycle</a:t>
            </a:r>
            <a:r>
              <a:rPr lang="en-US" sz="2000" dirty="0"/>
              <a:t> minerals)</a:t>
            </a:r>
          </a:p>
          <a:p>
            <a:pPr lvl="1"/>
            <a:r>
              <a:rPr lang="en-US" sz="2000" dirty="0"/>
              <a:t>Solar power? Hydropower? Nuclear?</a:t>
            </a:r>
          </a:p>
          <a:p>
            <a:pPr lvl="1"/>
            <a:r>
              <a:rPr lang="en-US" sz="2000" dirty="0"/>
              <a:t>Thinking of </a:t>
            </a:r>
            <a:r>
              <a:rPr lang="en-US" sz="2000" i="1" dirty="0"/>
              <a:t>end-of-life</a:t>
            </a:r>
            <a:r>
              <a:rPr lang="en-US" sz="2000" dirty="0"/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B0C71F-43BC-CA48-A955-00466FBD528B}"/>
              </a:ext>
            </a:extLst>
          </p:cNvPr>
          <p:cNvSpPr txBox="1">
            <a:spLocks/>
          </p:cNvSpPr>
          <p:nvPr/>
        </p:nvSpPr>
        <p:spPr>
          <a:xfrm>
            <a:off x="6347016" y="5205872"/>
            <a:ext cx="5723961" cy="159834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Transportation</a:t>
            </a:r>
          </a:p>
          <a:p>
            <a:pPr lvl="1"/>
            <a:r>
              <a:rPr lang="en-US" sz="2000" dirty="0"/>
              <a:t>Electrify everything</a:t>
            </a:r>
          </a:p>
          <a:p>
            <a:pPr lvl="1"/>
            <a:r>
              <a:rPr lang="en-US" sz="2000" dirty="0"/>
              <a:t>Invest in public transit</a:t>
            </a:r>
          </a:p>
          <a:p>
            <a:pPr lvl="1"/>
            <a:r>
              <a:rPr lang="en-US" sz="2000" dirty="0"/>
              <a:t>Encourage</a:t>
            </a:r>
            <a:r>
              <a:rPr lang="en-US" sz="2000" i="1" dirty="0"/>
              <a:t> biking </a:t>
            </a:r>
          </a:p>
          <a:p>
            <a:pPr lvl="1"/>
            <a:r>
              <a:rPr lang="en-US" sz="2000" dirty="0"/>
              <a:t>Update infrastructure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5260F5-4B37-8F4C-8C8E-35EEEDCE187A}"/>
              </a:ext>
            </a:extLst>
          </p:cNvPr>
          <p:cNvCxnSpPr/>
          <p:nvPr/>
        </p:nvCxnSpPr>
        <p:spPr>
          <a:xfrm>
            <a:off x="6095999" y="1705917"/>
            <a:ext cx="0" cy="500416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3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DFA36-9DE7-6348-A0FC-E2E87B7D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959" y="232892"/>
            <a:ext cx="6710082" cy="952533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Designing for the circular economy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0606-429D-614B-BCE5-D59B0E40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34"/>
            <a:ext cx="6095993" cy="5331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/>
              <a:t>Think about the end-of-life for products in every industry</a:t>
            </a:r>
          </a:p>
          <a:p>
            <a:pPr lvl="1"/>
            <a:r>
              <a:rPr lang="en-US" sz="1700" dirty="0"/>
              <a:t>The fashion industry, textiles, fast fashion</a:t>
            </a:r>
          </a:p>
          <a:p>
            <a:pPr lvl="1"/>
            <a:r>
              <a:rPr lang="en-US" sz="1700" dirty="0"/>
              <a:t>Furniture</a:t>
            </a:r>
          </a:p>
          <a:p>
            <a:pPr lvl="1"/>
            <a:r>
              <a:rPr lang="en-US" sz="1700" dirty="0"/>
              <a:t>Construction (roads, buildings, …)</a:t>
            </a:r>
          </a:p>
          <a:p>
            <a:pPr lvl="1"/>
            <a:r>
              <a:rPr lang="en-US" sz="1700" dirty="0"/>
              <a:t>Appliances (kitchens, washers, dryers, …)</a:t>
            </a:r>
          </a:p>
          <a:p>
            <a:pPr lvl="1"/>
            <a:r>
              <a:rPr lang="en-US" sz="1700" dirty="0"/>
              <a:t>Information and communication technology (ICT) and Electronics</a:t>
            </a:r>
          </a:p>
          <a:p>
            <a:pPr lvl="1"/>
            <a:r>
              <a:rPr lang="en-US" sz="1700" dirty="0"/>
              <a:t>Packaging and plastics</a:t>
            </a:r>
          </a:p>
          <a:p>
            <a:r>
              <a:rPr lang="en-US" sz="2100" dirty="0"/>
              <a:t>Need product maintenance, repair, reuse, recycling refurbishment &amp; remanufacture, &amp; preservation</a:t>
            </a:r>
          </a:p>
          <a:p>
            <a:r>
              <a:rPr lang="en-US" sz="2100" dirty="0"/>
              <a:t>Connect people and companies throughout the entire process/life of product</a:t>
            </a:r>
          </a:p>
          <a:p>
            <a:r>
              <a:rPr lang="en-US" sz="2100" dirty="0"/>
              <a:t>Or one company can keep using their product</a:t>
            </a:r>
          </a:p>
          <a:p>
            <a:r>
              <a:rPr lang="en-US" sz="2100" dirty="0"/>
              <a:t>Good resource: In the Loop</a:t>
            </a:r>
          </a:p>
          <a:p>
            <a:pPr lvl="1"/>
            <a:r>
              <a:rPr lang="en-US" sz="1700" dirty="0">
                <a:hlinkClick r:id="rId3"/>
              </a:rPr>
              <a:t>https://intheloopgame.com/shop/</a:t>
            </a:r>
            <a:r>
              <a:rPr lang="en-US" sz="1700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92591C-D095-034A-A4DE-2ACA545C9608}"/>
              </a:ext>
            </a:extLst>
          </p:cNvPr>
          <p:cNvSpPr txBox="1">
            <a:spLocks/>
          </p:cNvSpPr>
          <p:nvPr/>
        </p:nvSpPr>
        <p:spPr>
          <a:xfrm>
            <a:off x="6095994" y="1526434"/>
            <a:ext cx="6127376" cy="53315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Interesting ideas</a:t>
            </a:r>
          </a:p>
          <a:p>
            <a:pPr lvl="1"/>
            <a:r>
              <a:rPr lang="en-US" sz="1700" dirty="0"/>
              <a:t>Modular design</a:t>
            </a:r>
          </a:p>
          <a:p>
            <a:pPr lvl="1"/>
            <a:r>
              <a:rPr lang="en-US" sz="1700" dirty="0"/>
              <a:t>Organize takeback and collection</a:t>
            </a:r>
          </a:p>
          <a:p>
            <a:pPr lvl="1"/>
            <a:r>
              <a:rPr lang="en-US" sz="1700" dirty="0"/>
              <a:t>Applying machine learning, AI, or automation to circularity</a:t>
            </a:r>
          </a:p>
          <a:p>
            <a:pPr lvl="1"/>
            <a:r>
              <a:rPr lang="en-US" sz="1700" dirty="0"/>
              <a:t>Creating digital databases and sharing data</a:t>
            </a:r>
          </a:p>
          <a:p>
            <a:pPr lvl="1"/>
            <a:r>
              <a:rPr lang="en-US" sz="1700" dirty="0"/>
              <a:t>Construction – beginning to end</a:t>
            </a:r>
          </a:p>
          <a:p>
            <a:pPr lvl="1"/>
            <a:r>
              <a:rPr lang="en-US" sz="1700" dirty="0"/>
              <a:t>Emotionally durable design</a:t>
            </a:r>
          </a:p>
          <a:p>
            <a:pPr lvl="1"/>
            <a:r>
              <a:rPr lang="en-US" sz="1700" dirty="0"/>
              <a:t>Product buy-back, repair, and resell</a:t>
            </a:r>
          </a:p>
          <a:p>
            <a:pPr lvl="1"/>
            <a:r>
              <a:rPr lang="en-US" sz="1700" dirty="0"/>
              <a:t>Pay-per-use (like leasing, renting, or subscribing)</a:t>
            </a:r>
          </a:p>
          <a:p>
            <a:pPr lvl="1"/>
            <a:r>
              <a:rPr lang="en-US" sz="1700" dirty="0"/>
              <a:t>Making useful products out of waste</a:t>
            </a:r>
          </a:p>
          <a:p>
            <a:pPr lvl="1"/>
            <a:r>
              <a:rPr lang="en-US" sz="1700" dirty="0"/>
              <a:t>Use good, circular materials</a:t>
            </a:r>
          </a:p>
          <a:p>
            <a:pPr lvl="2"/>
            <a:r>
              <a:rPr lang="en-US" sz="1600" dirty="0"/>
              <a:t>Non-toxic</a:t>
            </a:r>
          </a:p>
          <a:p>
            <a:pPr lvl="2"/>
            <a:r>
              <a:rPr lang="en-US" sz="1600" dirty="0"/>
              <a:t>Recyclable</a:t>
            </a:r>
          </a:p>
          <a:p>
            <a:pPr lvl="2"/>
            <a:r>
              <a:rPr lang="en-US" sz="1600" dirty="0"/>
              <a:t>Long-lasting</a:t>
            </a:r>
          </a:p>
          <a:p>
            <a:pPr lvl="2"/>
            <a:r>
              <a:rPr lang="en-US" sz="1600" dirty="0"/>
              <a:t>Biodegradable </a:t>
            </a:r>
          </a:p>
          <a:p>
            <a:pPr lvl="2"/>
            <a:r>
              <a:rPr lang="en-US" sz="1600" dirty="0"/>
              <a:t>Multi-use </a:t>
            </a:r>
          </a:p>
          <a:p>
            <a:pPr lvl="2"/>
            <a:r>
              <a:rPr lang="en-US" sz="1600" dirty="0"/>
              <a:t>Plant-based</a:t>
            </a:r>
          </a:p>
          <a:p>
            <a:pPr lvl="2"/>
            <a:r>
              <a:rPr lang="en-US" sz="1700" dirty="0"/>
              <a:t>Self-healing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898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7895</TotalTime>
  <Words>687</Words>
  <Application>Microsoft Macintosh PowerPoint</Application>
  <PresentationFormat>Widescreen</PresentationFormat>
  <Paragraphs>124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Ubuntu Condensed</vt:lpstr>
      <vt:lpstr>Office Theme</vt:lpstr>
      <vt:lpstr>About me: Krystal York</vt:lpstr>
      <vt:lpstr>Office for Sustainability</vt:lpstr>
      <vt:lpstr>Composting at WMU</vt:lpstr>
      <vt:lpstr>Aerated Static Pile System – Biology Grad Student Project</vt:lpstr>
      <vt:lpstr>Aerated Static Pile System</vt:lpstr>
      <vt:lpstr>Equitable clean energy for all</vt:lpstr>
      <vt:lpstr>Designing for the circular economy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Krystal Rose York</dc:creator>
  <cp:lastModifiedBy>Krystal Rose York</cp:lastModifiedBy>
  <cp:revision>43</cp:revision>
  <dcterms:created xsi:type="dcterms:W3CDTF">2021-02-20T21:42:48Z</dcterms:created>
  <dcterms:modified xsi:type="dcterms:W3CDTF">2021-03-03T15:20:56Z</dcterms:modified>
</cp:coreProperties>
</file>